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3" r:id="rId2"/>
    <p:sldId id="264" r:id="rId3"/>
    <p:sldId id="289" r:id="rId4"/>
    <p:sldId id="277" r:id="rId5"/>
    <p:sldId id="278" r:id="rId6"/>
    <p:sldId id="266" r:id="rId7"/>
    <p:sldId id="281" r:id="rId8"/>
    <p:sldId id="297" r:id="rId9"/>
    <p:sldId id="290" r:id="rId10"/>
    <p:sldId id="291" r:id="rId11"/>
    <p:sldId id="292" r:id="rId12"/>
    <p:sldId id="293" r:id="rId13"/>
    <p:sldId id="294" r:id="rId14"/>
    <p:sldId id="288" r:id="rId15"/>
    <p:sldId id="295" r:id="rId16"/>
    <p:sldId id="268" r:id="rId17"/>
    <p:sldId id="287" r:id="rId18"/>
    <p:sldId id="282" r:id="rId19"/>
    <p:sldId id="269" r:id="rId20"/>
    <p:sldId id="280" r:id="rId21"/>
    <p:sldId id="284" r:id="rId22"/>
    <p:sldId id="296" r:id="rId23"/>
    <p:sldId id="286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0099"/>
    <a:srgbClr val="FF66FF"/>
    <a:srgbClr val="F2F8BA"/>
    <a:srgbClr val="D7D5B7"/>
    <a:srgbClr val="FF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4" autoAdjust="0"/>
    <p:restoredTop sz="94660"/>
  </p:normalViewPr>
  <p:slideViewPr>
    <p:cSldViewPr>
      <p:cViewPr varScale="1">
        <p:scale>
          <a:sx n="68" d="100"/>
          <a:sy n="68" d="100"/>
        </p:scale>
        <p:origin x="-91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0E996-F71B-4420-B1B3-54DBB17FA4FB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72F650-99B0-4038-807C-19FA183C15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68172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72F650-99B0-4038-807C-19FA183C15D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11278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72F650-99B0-4038-807C-19FA183C15D6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3A217AE-4626-40DA-A681-55A8D19826B8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451" y="0"/>
            <a:ext cx="9180451" cy="683087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FE5E5-7D4E-43EC-9C79-BCB398A55664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1A87-F5F9-47F5-B3B0-9AFB05E835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595492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FE5E5-7D4E-43EC-9C79-BCB398A55664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1A87-F5F9-47F5-B3B0-9AFB05E835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51730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FE5E5-7D4E-43EC-9C79-BCB398A55664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1A87-F5F9-47F5-B3B0-9AFB05E835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211854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FE5E5-7D4E-43EC-9C79-BCB398A55664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1A87-F5F9-47F5-B3B0-9AFB05E835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9442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FE5E5-7D4E-43EC-9C79-BCB398A55664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1A87-F5F9-47F5-B3B0-9AFB05E835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289739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1A87-F5F9-47F5-B3B0-9AFB05E835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884162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FE5E5-7D4E-43EC-9C79-BCB398A55664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1A87-F5F9-47F5-B3B0-9AFB05E835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307882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FE5E5-7D4E-43EC-9C79-BCB398A55664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1A87-F5F9-47F5-B3B0-9AFB05E835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700701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FE5E5-7D4E-43EC-9C79-BCB398A55664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1A87-F5F9-47F5-B3B0-9AFB05E835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546822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FE5E5-7D4E-43EC-9C79-BCB398A55664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1A87-F5F9-47F5-B3B0-9AFB05E835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52086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FE5E5-7D4E-43EC-9C79-BCB398A55664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1A87-F5F9-47F5-B3B0-9AFB05E835C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546672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396094-79C8-4F1B-8E56-DC164CE800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 userDrawn="1"/>
        </p:nvSpPr>
        <p:spPr>
          <a:xfrm>
            <a:off x="179512" y="188640"/>
            <a:ext cx="8640960" cy="649365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FE5E5-7D4E-43EC-9C79-BCB398A55664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A1A87-F5F9-47F5-B3B0-9AFB05E835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TextBox 31"/>
          <p:cNvSpPr txBox="1"/>
          <p:nvPr userDrawn="1"/>
        </p:nvSpPr>
        <p:spPr>
          <a:xfrm>
            <a:off x="479178" y="6543792"/>
            <a:ext cx="22206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2060"/>
                </a:solidFill>
              </a:rPr>
              <a:t>http://goldina-myclas.ucoz.ru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/</a:t>
            </a:r>
            <a:r>
              <a:rPr lang="ru-RU" sz="1200" dirty="0" smtClean="0">
                <a:solidFill>
                  <a:schemeClr val="bg1">
                    <a:lumMod val="65000"/>
                  </a:schemeClr>
                </a:solidFill>
                <a:latin typeface="Comic Sans MS" pitchFamily="66" charset="0"/>
              </a:rPr>
              <a:t>.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5093149"/>
            <a:ext cx="1679854" cy="15891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62575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&#1086;&#1090;&#1082;&#1088;&#1099;&#1090;&#1099;&#1081;%20&#1082;&#1083;.&#1095;&#1072;&#1089;\&#1050;&#1086;&#1075;&#1076;&#1072;_&#1084;&#1086;&#1080;_&#1076;&#1088;&#1091;&#1079;&#1100;&#1103;_&#1089;&#1086;_&#1084;&#1085;&#1086;&#1081;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video" Target="file:///C:\Users\Acer%20PB\Desktop\&#1042;&#1057;&#1045;%20&#1047;&#1044;&#1045;&#1057;&#1068;\&#1044;&#1072;&#1074;&#1072;&#1081;&#1090;&#1077;%20&#1076;&#1088;&#1091;&#1078;&#1080;&#1090;&#1100;!.wmv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3.xml"/><Relationship Id="rId1" Type="http://schemas.openxmlformats.org/officeDocument/2006/relationships/audio" Target="file:///C:\Users\Acer%20PB\Desktop\Lizok_Stupachenko_-_Vyglyanulo_solnyshko_iz-za_seryh_tuch_(xMusic.me).mp3" TargetMode="Externa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" Type="http://schemas.openxmlformats.org/officeDocument/2006/relationships/audio" Target="file:///C:\Users\Acer%20PB\Desktop\&#1086;&#1090;&#1082;&#1088;&#1099;&#1090;&#1099;&#1081;%20&#1082;&#1083;.&#1095;&#1072;&#1089;\&#1044;&#1077;&#1090;&#1089;&#1082;&#1072;&#1103;%20&#1090;&#1072;&#1085;&#1094;&#1077;&#1074;&#1072;&#1083;&#1100;&#1085;&#1072;&#1103;%20&#1084;&#1091;&#1079;&#1099;&#1082;&#1072;%20&#8211;%20&#1042;&#1077;&#1089;&#1077;&#1083;&#1072;&#1103;%20&#1087;&#1077;&#1089;&#1077;&#1085;&#1082;&#1072;%20&#1052;&#1091;&#1079;&#1099;&#1082;&#1072;%20&#1040;&#1083;&#1077;&#1082;&#1089;&#1072;&#1085;&#1076;&#1088;%20&#1045;&#1088;&#1084;&#1086;&#1083;&#1086;&#1074;%20&#1057;&#1083;&#1086;&#1074;&#1072;%20&#1042;&#1072;&#1076;&#1080;&#1084;%20&#1041;&#1086;&#1088;&#1080;&#1089;&#1086;&#1074;%20&#1048;&#1089;&#1087;.%20&#1058;&#1077;&#1072;&#1090;&#1088;%20&#1076;&#1077;&#1090;&#1089;&#1082;&#1086;&#1081;%20&#1087;&#1077;&#1089;&#1085;&#1080;%20&#1058;&#1072;&#1083;&#1080;&#1089;&#1084;&#1072;&#1085;%20(www.petamusic.ru).mp3" TargetMode="Externa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C:\Users\Acer%20PB\Desktop\&#1042;&#1057;&#1045;%20&#1047;&#1044;&#1045;&#1057;&#1068;\&#1044;&#1086;&#1073;&#1088;&#1072;&#1103;%20%20&#1087;&#1077;&#1089;&#1085;&#1103;%20%20&#1076;&#1083;&#1103;%20%20&#1076;&#1088;&#1091;&#1079;&#1077;&#1081;%20..mp4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G:\&#1050;&#1083;&#1072;&#1088;&#1072;%20&#1056;&#1091;&#1084;&#1103;&#1085;&#1086;&#1074;&#1072;%20&#171;&#1053;&#1072;&#1089;&#1090;&#1086;&#1103;&#1097;&#1080;&#1081;%20&#1076;&#1088;&#1091;&#1075;&#187;.mp4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2.xml"/><Relationship Id="rId1" Type="http://schemas.openxmlformats.org/officeDocument/2006/relationships/video" Target="file:///C:\Users\Acer%20PB\Desktop\&#1044;&#1088;&#1091;&#1078;&#1073;&#1072;%20&#1076;&#1077;&#1090;&#1089;&#1082;&#1080;&#1081;%20&#1084;&#1091;&#1079;&#1099;&#1082;&#1072;&#1083;&#1100;&#1085;&#1099;&#1081;%20&#1082;&#1083;&#1080;&#1087;.mp4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1988840"/>
            <a:ext cx="5256584" cy="2016224"/>
          </a:xfrm>
        </p:spPr>
        <p:txBody>
          <a:bodyPr>
            <a:normAutofit/>
          </a:bodyPr>
          <a:lstStyle/>
          <a:p>
            <a:pPr algn="l"/>
            <a:r>
              <a:rPr lang="ru-RU" sz="6000" b="1" dirty="0" smtClean="0">
                <a:solidFill>
                  <a:srgbClr val="0070C0"/>
                </a:solidFill>
                <a:latin typeface="Arial Black" pitchFamily="34" charset="0"/>
              </a:rPr>
              <a:t>Поговорим</a:t>
            </a:r>
            <a:br>
              <a:rPr lang="ru-RU" sz="6000" b="1" dirty="0" smtClean="0">
                <a:solidFill>
                  <a:srgbClr val="0070C0"/>
                </a:solidFill>
                <a:latin typeface="Arial Black" pitchFamily="34" charset="0"/>
              </a:rPr>
            </a:br>
            <a:r>
              <a:rPr lang="ru-RU" sz="6000" b="1" dirty="0" smtClean="0">
                <a:solidFill>
                  <a:srgbClr val="0070C0"/>
                </a:solidFill>
                <a:latin typeface="Arial Black" pitchFamily="34" charset="0"/>
              </a:rPr>
              <a:t>   о</a:t>
            </a:r>
            <a:endParaRPr lang="ru-RU" sz="6000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75656" y="1052736"/>
            <a:ext cx="65692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Классный час на тему:</a:t>
            </a:r>
            <a:endParaRPr lang="ru-RU" sz="4800" b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63888" y="2852936"/>
            <a:ext cx="287476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дружбе</a:t>
            </a:r>
            <a:endParaRPr lang="ru-RU" sz="6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95936" y="2996952"/>
            <a:ext cx="9541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solidFill>
                  <a:srgbClr val="0070C0"/>
                </a:solidFill>
                <a:latin typeface="Arial Black" pitchFamily="34" charset="0"/>
              </a:rPr>
              <a:t>…</a:t>
            </a:r>
            <a:endParaRPr lang="ru-RU" sz="6000" dirty="0"/>
          </a:p>
        </p:txBody>
      </p:sp>
      <p:pic>
        <p:nvPicPr>
          <p:cNvPr id="7" name="Когда_мои_друзья_со_мной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286644" y="6429396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487171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928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ln w="38100" cmpd="sng">
                  <a:solidFill>
                    <a:srgbClr val="002060">
                      <a:alpha val="5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Д Р У Ж Б А</a:t>
            </a:r>
            <a:endParaRPr lang="ru-RU" sz="6000" b="1" dirty="0">
              <a:ln w="38100" cmpd="sng">
                <a:solidFill>
                  <a:srgbClr val="002060">
                    <a:alpha val="55000"/>
                  </a:srgb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07668" y="3017520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57224" y="4572008"/>
            <a:ext cx="6715172" cy="1766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50000"/>
              <a:buFont typeface="Wingdings 2" pitchFamily="18" charset="2"/>
              <a:buNone/>
            </a:pPr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Дружба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главное чудо всегда,</a:t>
            </a:r>
          </a:p>
          <a:p>
            <a:pPr>
              <a:lnSpc>
                <a:spcPct val="80000"/>
              </a:lnSpc>
              <a:buSzPct val="150000"/>
              <a:buFont typeface="Wingdings 2" pitchFamily="18" charset="2"/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Сто открытий для всех настоящее,</a:t>
            </a:r>
          </a:p>
          <a:p>
            <a:pPr>
              <a:lnSpc>
                <a:spcPct val="80000"/>
              </a:lnSpc>
              <a:buSzPct val="150000"/>
              <a:buFont typeface="Wingdings 2" pitchFamily="18" charset="2"/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любая беда – не беда,                       </a:t>
            </a:r>
          </a:p>
          <a:p>
            <a:pPr>
              <a:lnSpc>
                <a:spcPct val="80000"/>
              </a:lnSpc>
              <a:buSzPct val="150000"/>
              <a:buFont typeface="Wingdings 2" pitchFamily="18" charset="2"/>
              <a:buNone/>
            </a:pPr>
            <a:r>
              <a:rPr lang="ru-RU" sz="3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Если рядом друзья настоящие.</a:t>
            </a:r>
            <a:endParaRPr lang="ru-RU" sz="32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cer PB\Documents\Bluetooth Folder\IMG_20151215_11250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1268760"/>
            <a:ext cx="4536504" cy="340237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Давайте дружить!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28728" y="1714488"/>
            <a:ext cx="5027530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72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ТОВАРИЩ</a:t>
            </a:r>
          </a:p>
          <a:p>
            <a:pPr algn="ctr"/>
            <a:r>
              <a:rPr lang="ru-RU" sz="7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ДРУЖБА</a:t>
            </a:r>
            <a:endParaRPr lang="ru-RU" sz="7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ДРУГ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72264" y="1785926"/>
            <a:ext cx="185738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20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071546"/>
            <a:ext cx="8515352" cy="2286016"/>
          </a:xfrm>
        </p:spPr>
        <p:txBody>
          <a:bodyPr>
            <a:normAutofit fontScale="90000"/>
          </a:bodyPr>
          <a:lstStyle/>
          <a:p>
            <a:pPr algn="l"/>
            <a:r>
              <a:rPr lang="ru-RU" sz="54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ТОВАРИЩ</a:t>
            </a:r>
            <a:r>
              <a:rPr lang="ru-RU" sz="6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  <a:t>человек, близкий</a:t>
            </a:r>
            <a:b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Garamond" pitchFamily="18" charset="0"/>
              </a:rPr>
              <a:t>кому-нибудь по общности взглядов, деятельности, условий жизни.</a:t>
            </a:r>
            <a:r>
              <a:rPr lang="ru-RU" sz="8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3429000"/>
            <a:ext cx="8358246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7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		ДРУЖБА</a:t>
            </a:r>
            <a:endParaRPr lang="ru-RU" sz="7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7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ДРУГ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43702" y="3714752"/>
            <a:ext cx="73129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 rot="19684774">
            <a:off x="412334" y="2708852"/>
            <a:ext cx="4341812" cy="2801418"/>
          </a:xfrm>
          <a:prstGeom prst="fram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 rot="2586212">
            <a:off x="4420754" y="2631923"/>
            <a:ext cx="4183062" cy="3233178"/>
          </a:xfrm>
          <a:prstGeom prst="frame">
            <a:avLst/>
          </a:prstGeom>
          <a:solidFill>
            <a:srgbClr val="FF66FF"/>
          </a:solidFill>
          <a:ln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6148" name="Заголовок 1"/>
          <p:cNvSpPr>
            <a:spLocks noGrp="1"/>
          </p:cNvSpPr>
          <p:nvPr>
            <p:ph type="title"/>
          </p:nvPr>
        </p:nvSpPr>
        <p:spPr>
          <a:xfrm>
            <a:off x="642910" y="142852"/>
            <a:ext cx="8229600" cy="1785937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ru-RU" sz="3600" b="1" dirty="0" smtClean="0">
                <a:solidFill>
                  <a:srgbClr val="000099"/>
                </a:solidFill>
              </a:rPr>
              <a:t>Что такое </a:t>
            </a:r>
            <a:r>
              <a:rPr lang="ru-RU" sz="3600" b="1" dirty="0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дружба</a:t>
            </a:r>
            <a:r>
              <a:rPr lang="ru-RU" sz="3600" b="1" dirty="0" smtClean="0">
                <a:solidFill>
                  <a:srgbClr val="000099"/>
                </a:solidFill>
              </a:rPr>
              <a:t>, каждый знает?..</a:t>
            </a:r>
            <a:br>
              <a:rPr lang="ru-RU" sz="3600" b="1" dirty="0" smtClean="0">
                <a:solidFill>
                  <a:srgbClr val="000099"/>
                </a:solidFill>
              </a:rPr>
            </a:b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 быть, и спрашивать смешно?</a:t>
            </a:r>
            <a:b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 а все же, что обозначает это слово?</a:t>
            </a:r>
            <a:b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Значит что оно?</a:t>
            </a:r>
          </a:p>
        </p:txBody>
      </p:sp>
      <p:sp>
        <p:nvSpPr>
          <p:cNvPr id="6149" name="Текст 2"/>
          <p:cNvSpPr>
            <a:spLocks noGrp="1"/>
          </p:cNvSpPr>
          <p:nvPr>
            <p:ph type="body" sz="half" idx="1"/>
          </p:nvPr>
        </p:nvSpPr>
        <p:spPr>
          <a:xfrm rot="19648280">
            <a:off x="318679" y="2673243"/>
            <a:ext cx="4038600" cy="2363539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endParaRPr lang="ru-RU" sz="2400" b="1" i="1" dirty="0" smtClean="0">
              <a:solidFill>
                <a:srgbClr val="C00000"/>
              </a:solidFill>
            </a:endParaRPr>
          </a:p>
          <a:p>
            <a:pPr>
              <a:buFontTx/>
              <a:buNone/>
            </a:pPr>
            <a:r>
              <a:rPr lang="ru-RU" sz="2400" b="1" i="1" dirty="0" smtClean="0">
                <a:solidFill>
                  <a:srgbClr val="C00000"/>
                </a:solidFill>
              </a:rPr>
              <a:t>      </a:t>
            </a:r>
            <a:r>
              <a:rPr lang="ru-RU" sz="2400" b="1" i="1" u="sng" dirty="0" smtClean="0">
                <a:solidFill>
                  <a:srgbClr val="C00000"/>
                </a:solidFill>
              </a:rPr>
              <a:t>Дружба-</a:t>
            </a:r>
            <a:r>
              <a:rPr lang="ru-RU" sz="2400" b="1" i="1" u="sng" dirty="0" smtClean="0"/>
              <a:t> </a:t>
            </a:r>
            <a:r>
              <a:rPr lang="ru-RU" sz="2400" b="1" i="1" dirty="0" smtClean="0"/>
              <a:t>это когда люди хотят быть вместе, когда они интересуют друг друга, доверяют друг другу. </a:t>
            </a:r>
          </a:p>
        </p:txBody>
      </p:sp>
      <p:sp>
        <p:nvSpPr>
          <p:cNvPr id="6150" name="Содержимое 3"/>
          <p:cNvSpPr>
            <a:spLocks noGrp="1"/>
          </p:cNvSpPr>
          <p:nvPr>
            <p:ph sz="half" idx="2"/>
          </p:nvPr>
        </p:nvSpPr>
        <p:spPr>
          <a:xfrm rot="2478191">
            <a:off x="4557211" y="2421659"/>
            <a:ext cx="4038600" cy="3183228"/>
          </a:xfrm>
        </p:spPr>
        <p:txBody>
          <a:bodyPr>
            <a:normAutofit/>
          </a:bodyPr>
          <a:lstStyle/>
          <a:p>
            <a:pPr>
              <a:buSzPct val="150000"/>
              <a:buFont typeface="Wingdings 2" pitchFamily="18" charset="2"/>
              <a:buNone/>
            </a:pPr>
            <a:r>
              <a:rPr lang="ru-RU" b="1" i="1" u="sng" dirty="0" smtClean="0">
                <a:solidFill>
                  <a:srgbClr val="C00000"/>
                </a:solidFill>
              </a:rPr>
              <a:t> </a:t>
            </a:r>
          </a:p>
          <a:p>
            <a:pPr>
              <a:buSzPct val="150000"/>
              <a:buFont typeface="Wingdings 2" pitchFamily="18" charset="2"/>
              <a:buNone/>
            </a:pPr>
            <a:r>
              <a:rPr lang="ru-RU" sz="2400" b="1" i="1" dirty="0" smtClean="0">
                <a:solidFill>
                  <a:srgbClr val="C00000"/>
                </a:solidFill>
              </a:rPr>
              <a:t>    </a:t>
            </a:r>
            <a:endParaRPr lang="ru-RU" sz="2400" dirty="0" smtClean="0"/>
          </a:p>
        </p:txBody>
      </p:sp>
      <p:pic>
        <p:nvPicPr>
          <p:cNvPr id="8" name="Picture 4" descr="45863608_1246554638_221039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4857760"/>
            <a:ext cx="3031004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642918"/>
            <a:ext cx="792961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Verdana" pitchFamily="34" charset="0"/>
              </a:rPr>
              <a:t>Дружба</a:t>
            </a:r>
            <a:r>
              <a:rPr lang="ru-RU" sz="4000" b="1" dirty="0" smtClean="0">
                <a:solidFill>
                  <a:srgbClr val="0070C0"/>
                </a:solidFill>
                <a:latin typeface="Verdana" pitchFamily="34" charset="0"/>
              </a:rPr>
              <a:t> – близкие отношения, основанные на взаимном доверии, привязанности, общности интересов.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220072" y="3717032"/>
            <a:ext cx="33826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Verdana" pitchFamily="34" charset="0"/>
              </a:rPr>
              <a:t>(С.И.Ожегов)</a:t>
            </a:r>
            <a:endParaRPr lang="ru-RU" sz="3200" dirty="0"/>
          </a:p>
        </p:txBody>
      </p:sp>
      <p:pic>
        <p:nvPicPr>
          <p:cNvPr id="1026" name="Picture 2" descr="C:\Users\Acer PB\Desktop\16061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861048"/>
            <a:ext cx="4067944" cy="2798745"/>
          </a:xfrm>
          <a:prstGeom prst="rect">
            <a:avLst/>
          </a:prstGeom>
          <a:noFill/>
        </p:spPr>
      </p:pic>
      <p:pic>
        <p:nvPicPr>
          <p:cNvPr id="1027" name="Picture 3" descr="C:\Users\Acer PB\Desktop\cdcuc6uz9bl2zbc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4437112"/>
            <a:ext cx="3024336" cy="226825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8194" name="Picture 2" descr="C:\Users\Acer PB\Desktop\877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" name="Lizok_Stupachenko_-_Vyglyanulo_solnyshko_iz-za_seryh_tuch_(xMusic.me).mp3">
            <a:hlinkClick r:id="" action="ppaction://media"/>
          </p:cNvPr>
          <p:cNvPicPr>
            <a:picLocks noGrp="1" noRot="1" noChangeAspect="1"/>
          </p:cNvPicPr>
          <p:nvPr>
            <p:ph sz="half" idx="2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6880860" y="563726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69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Детская танцевальная музыка – Веселая песенка Музыка Александр Ермолов Слова Вадим Борисов Исп. Театр детской песни Талисман (www.petamusic.ru).mp3">
            <a:hlinkClick r:id="" action="ppaction://media"/>
          </p:cNvPr>
          <p:cNvPicPr>
            <a:picLocks noGrp="1" noRot="1" noChangeAspect="1"/>
          </p:cNvPicPr>
          <p:nvPr>
            <p:ph sz="half" idx="2"/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300192" y="6309320"/>
            <a:ext cx="304800" cy="304800"/>
          </a:xfrm>
          <a:prstGeom prst="rect">
            <a:avLst/>
          </a:prstGeom>
        </p:spPr>
      </p:pic>
      <p:pic>
        <p:nvPicPr>
          <p:cNvPr id="2050" name="Picture 2" descr="C:\Users\Acer PB\Desktop\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6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G:\открытый кл.час\zarabotat-v-qiwi-kosheleke-12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86864"/>
            <a:ext cx="4824536" cy="3371136"/>
          </a:xfrm>
          <a:prstGeom prst="rect">
            <a:avLst/>
          </a:prstGeom>
          <a:noFill/>
        </p:spPr>
      </p:pic>
      <p:pic>
        <p:nvPicPr>
          <p:cNvPr id="3075" name="Picture 3" descr="G:\открытый кл.час\sobaka_na_dereve-1152x8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0"/>
            <a:ext cx="5148064" cy="3672408"/>
          </a:xfrm>
          <a:prstGeom prst="rect">
            <a:avLst/>
          </a:prstGeom>
          <a:noFill/>
        </p:spPr>
      </p:pic>
      <p:pic>
        <p:nvPicPr>
          <p:cNvPr id="3076" name="Picture 4" descr="C:\Users\Acer PB\Desktop\i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235586" cy="3573016"/>
          </a:xfrm>
          <a:prstGeom prst="rect">
            <a:avLst/>
          </a:prstGeom>
          <a:noFill/>
        </p:spPr>
      </p:pic>
      <p:pic>
        <p:nvPicPr>
          <p:cNvPr id="3077" name="Picture 5" descr="C:\Users\Acer PB\Desktop\i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645024"/>
            <a:ext cx="4644008" cy="32129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G:\открытый кл.час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12072" cy="3353147"/>
          </a:xfrm>
          <a:prstGeom prst="rect">
            <a:avLst/>
          </a:prstGeom>
          <a:noFill/>
        </p:spPr>
      </p:pic>
      <p:pic>
        <p:nvPicPr>
          <p:cNvPr id="4099" name="Picture 3" descr="C:\Users\Acer PB\Desktop\i (3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3519" y="0"/>
            <a:ext cx="4320481" cy="3284984"/>
          </a:xfrm>
          <a:prstGeom prst="rect">
            <a:avLst/>
          </a:prstGeom>
          <a:noFill/>
        </p:spPr>
      </p:pic>
      <p:pic>
        <p:nvPicPr>
          <p:cNvPr id="4100" name="Picture 4" descr="C:\Users\Acer PB\Desktop\i (4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56992"/>
            <a:ext cx="4912333" cy="3501008"/>
          </a:xfrm>
          <a:prstGeom prst="rect">
            <a:avLst/>
          </a:prstGeom>
          <a:noFill/>
        </p:spPr>
      </p:pic>
      <p:pic>
        <p:nvPicPr>
          <p:cNvPr id="4101" name="Picture 5" descr="C:\Users\Acer PB\Desktop\i (5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284983"/>
            <a:ext cx="4298801" cy="357301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Acer PB\Desktop\colorful-paint-splats-vector-backgrou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Добрая  песня  для  друзей ..mp4">
            <a:hlinkClick r:id="" action="ppaction://media"/>
          </p:cNvPr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14414" y="500042"/>
            <a:ext cx="685804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Друг</a:t>
            </a:r>
            <a: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– это человек, который связан с кем-нибудь дружбой.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56176" y="2492896"/>
            <a:ext cx="1983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Verdana" pitchFamily="34" charset="0"/>
              </a:rPr>
              <a:t>(С.И.Ожегов)</a:t>
            </a:r>
            <a:endParaRPr lang="ru-RU" dirty="0"/>
          </a:p>
        </p:txBody>
      </p:sp>
      <p:pic>
        <p:nvPicPr>
          <p:cNvPr id="7170" name="Picture 2" descr="C:\Users\Acer PB\Desktop\24186499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212976"/>
            <a:ext cx="3947751" cy="3501007"/>
          </a:xfrm>
          <a:prstGeom prst="rect">
            <a:avLst/>
          </a:prstGeom>
          <a:noFill/>
        </p:spPr>
      </p:pic>
      <p:pic>
        <p:nvPicPr>
          <p:cNvPr id="7171" name="Picture 3" descr="C:\Users\Acer PB\Desktop\sobaka-i-koshka_0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3212976"/>
            <a:ext cx="3438525" cy="3429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лара Румянова «Настоящий друг»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3284984"/>
            <a:ext cx="1726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понимание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7904" y="5013176"/>
            <a:ext cx="2079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деликатность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60232" y="2420888"/>
            <a:ext cx="1257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зависть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988840"/>
            <a:ext cx="2021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благородство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63888" y="1988840"/>
            <a:ext cx="2649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самокритичность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2420888"/>
            <a:ext cx="1883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равнодушие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63888" y="2420888"/>
            <a:ext cx="1576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прощение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43702" y="1571612"/>
            <a:ext cx="1277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доброта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72200" y="3645024"/>
            <a:ext cx="2215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неуверенность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8224" y="4509120"/>
            <a:ext cx="1920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болтливость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14744" y="4572008"/>
            <a:ext cx="2121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сдержанность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91880" y="4077072"/>
            <a:ext cx="29154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раздражительность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60232" y="4077072"/>
            <a:ext cx="1764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нахальство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63888" y="3212976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искренность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4149080"/>
            <a:ext cx="227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приветливость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79912" y="3717032"/>
            <a:ext cx="1567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честность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15140" y="2000240"/>
            <a:ext cx="1154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враньё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7544" y="2852936"/>
            <a:ext cx="1892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сострадание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88224" y="2780928"/>
            <a:ext cx="1441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верность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35896" y="1556792"/>
            <a:ext cx="1946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драчливость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7544" y="5013176"/>
            <a:ext cx="2196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предательство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7544" y="1556792"/>
            <a:ext cx="2398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справедливость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588224" y="3212976"/>
            <a:ext cx="1395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грубость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63888" y="2780928"/>
            <a:ext cx="1945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обидчивость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7544" y="4581128"/>
            <a:ext cx="2387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взаимовыручка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7544" y="3717032"/>
            <a:ext cx="2492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ответственность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14480" y="5500702"/>
            <a:ext cx="2760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близость взглядов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99592" y="476672"/>
            <a:ext cx="691276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Какими качествами должен обладать </a:t>
            </a:r>
          </a:p>
          <a:p>
            <a:pPr algn="ctr"/>
            <a:r>
              <a:rPr lang="ru-RU" sz="3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настоящий друг </a:t>
            </a:r>
            <a:r>
              <a:rPr lang="ru-RU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b="1" dirty="0" smtClean="0">
                <a:solidFill>
                  <a:srgbClr val="0000FF"/>
                </a:solidFill>
              </a:rPr>
              <a:t/>
            </a:r>
            <a:br>
              <a:rPr lang="ru-RU" b="1" dirty="0" smtClean="0">
                <a:solidFill>
                  <a:srgbClr val="0000FF"/>
                </a:solidFill>
              </a:rPr>
            </a:b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7171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500042"/>
            <a:ext cx="612731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Настоящий друг </a:t>
            </a:r>
            <a:endParaRPr lang="ru-RU" sz="6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643050"/>
            <a:ext cx="31372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справедливость</a:t>
            </a:r>
            <a:endParaRPr lang="ru-RU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2214554"/>
            <a:ext cx="26343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благородство</a:t>
            </a:r>
            <a:endParaRPr lang="ru-RU" sz="32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2786058"/>
            <a:ext cx="24659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сострадание</a:t>
            </a:r>
            <a:endParaRPr lang="ru-RU" sz="32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1643050"/>
            <a:ext cx="22401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понимание</a:t>
            </a:r>
            <a:endParaRPr lang="ru-RU" sz="32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3357562"/>
            <a:ext cx="32668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ответственность</a:t>
            </a:r>
            <a:endParaRPr lang="ru-RU" sz="32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3929066"/>
            <a:ext cx="29753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приветливость</a:t>
            </a:r>
            <a:endParaRPr lang="ru-RU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72000" y="3929066"/>
            <a:ext cx="31182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взаимовыручка</a:t>
            </a:r>
            <a:endParaRPr lang="ru-RU" sz="32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0034" y="2786058"/>
            <a:ext cx="34720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самокритичность</a:t>
            </a:r>
            <a:endParaRPr lang="ru-RU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1472" y="5000636"/>
            <a:ext cx="20409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прощение</a:t>
            </a:r>
            <a:endParaRPr lang="ru-RU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72000" y="3357562"/>
            <a:ext cx="16430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доброта</a:t>
            </a:r>
            <a:endParaRPr lang="ru-RU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429132"/>
            <a:ext cx="25330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искренность</a:t>
            </a:r>
            <a:endParaRPr lang="ru-RU" sz="32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5500702"/>
            <a:ext cx="18598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верность</a:t>
            </a:r>
            <a:endParaRPr lang="ru-RU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72000" y="5000636"/>
            <a:ext cx="20315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честность</a:t>
            </a:r>
            <a:endParaRPr lang="ru-RU" sz="32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572000" y="4429132"/>
            <a:ext cx="27703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сдержанность</a:t>
            </a:r>
            <a:endParaRPr lang="ru-RU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00034" y="5500702"/>
            <a:ext cx="27149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деликатность</a:t>
            </a:r>
            <a:endParaRPr lang="ru-RU" sz="32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572000" y="2214554"/>
            <a:ext cx="3548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близость взглядов</a:t>
            </a:r>
            <a:endParaRPr lang="ru-RU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1643050"/>
            <a:ext cx="27313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равнодушие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2357430"/>
            <a:ext cx="32028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предательство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57818" y="1571612"/>
            <a:ext cx="28256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драчливость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3071810"/>
            <a:ext cx="28248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обидчивость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71670" y="5143512"/>
            <a:ext cx="42784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раздражительность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8662" y="3786190"/>
            <a:ext cx="32301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неуверенность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29256" y="3786190"/>
            <a:ext cx="16369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враньё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429256" y="4429132"/>
            <a:ext cx="17924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зависть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28662" y="4500570"/>
            <a:ext cx="20002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грубость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57818" y="2357430"/>
            <a:ext cx="25535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нахальство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429256" y="3143248"/>
            <a:ext cx="27867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болтливость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488" y="500042"/>
            <a:ext cx="28792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u="sng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Лжедруг</a:t>
            </a:r>
            <a:endParaRPr lang="ru-RU" sz="5400" b="1" u="sng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714356"/>
            <a:ext cx="72866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отличить истинную дружбу 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 приятельских отношений?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1547664" y="3501008"/>
            <a:ext cx="571500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«Одинаковые»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28794" y="2143116"/>
            <a:ext cx="5643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Рассказ  В. Осеевой</a:t>
            </a:r>
            <a:endParaRPr lang="ru-RU" sz="4000" b="1" u="sng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9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000108"/>
            <a:ext cx="8429684" cy="559278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ru-RU" sz="2800" dirty="0"/>
          </a:p>
          <a:p>
            <a:pPr>
              <a:buNone/>
            </a:pPr>
            <a:r>
              <a:rPr lang="ru-RU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Один за всех и все за одного.</a:t>
            </a:r>
          </a:p>
          <a:p>
            <a:pPr>
              <a:buNone/>
            </a:pP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Уважайте друг друга и помогайте друг другу.</a:t>
            </a:r>
          </a:p>
          <a:p>
            <a:pPr>
              <a:buNone/>
            </a:pPr>
            <a:r>
              <a:rPr lang="ru-RU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Радуйтесь вместе с друзьями.</a:t>
            </a:r>
          </a:p>
          <a:p>
            <a:pPr>
              <a:buNone/>
            </a:pP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Не обижайте друзей и всех, кто вас окружает.</a:t>
            </a:r>
          </a:p>
          <a:p>
            <a:pPr>
              <a:buNone/>
            </a:pPr>
            <a:r>
              <a:rPr lang="ru-RU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Не оставляйте друзей в беде, не подводите их, не предавайте, не обманывайте, не нарушайте своих обещаний.</a:t>
            </a:r>
          </a:p>
          <a:p>
            <a:pPr>
              <a:buNone/>
            </a:pP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Берегите друзей, ведь друга потерять легко. Старый друг лучше новых двух.</a:t>
            </a:r>
          </a:p>
          <a:p>
            <a:pPr>
              <a:buNone/>
            </a:pPr>
            <a:r>
              <a:rPr lang="ru-RU" b="1" dirty="0" smtClean="0"/>
              <a:t>    </a:t>
            </a:r>
          </a:p>
          <a:p>
            <a:pPr>
              <a:buNone/>
            </a:pPr>
            <a:endParaRPr lang="ru-RU" sz="2800" dirty="0"/>
          </a:p>
        </p:txBody>
      </p:sp>
      <p:sp>
        <p:nvSpPr>
          <p:cNvPr id="52228" name="WordArt 4"/>
          <p:cNvSpPr>
            <a:spLocks noChangeArrowheads="1" noChangeShapeType="1" noTextEdit="1"/>
          </p:cNvSpPr>
          <p:nvPr/>
        </p:nvSpPr>
        <p:spPr bwMode="auto">
          <a:xfrm>
            <a:off x="2143108" y="642918"/>
            <a:ext cx="4786346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b="1" i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Основные законы дружбы:</a:t>
            </a:r>
            <a:endParaRPr lang="ru-RU" b="1" i="1" kern="10" dirty="0">
              <a:ln w="9525">
                <a:noFill/>
                <a:round/>
                <a:headEnd/>
                <a:tailEnd/>
              </a:ln>
              <a:solidFill>
                <a:srgbClr val="0070C0"/>
              </a:solidFill>
              <a:effectLst>
                <a:outerShdw dist="35921" dir="2700000" algn="ctr" rotWithShape="0">
                  <a:srgbClr val="C0C0C0">
                    <a:alpha val="80000"/>
                  </a:srgbClr>
                </a:outerShdw>
              </a:effectLst>
              <a:latin typeface="Impac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85784" y="1357298"/>
            <a:ext cx="750099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</a:rPr>
              <a:t>Нет друга – ищи, а нашёл- …</a:t>
            </a:r>
            <a:endParaRPr lang="ru-RU" sz="32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7030A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642974" y="2143116"/>
            <a:ext cx="757242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Друзья познаются в …</a:t>
            </a:r>
            <a:endParaRPr lang="ru-RU" sz="32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928726" y="4500570"/>
            <a:ext cx="814393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 имей сто рублей, а …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428660" y="2928934"/>
            <a:ext cx="635798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Старый друг лучше…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2910" y="571480"/>
            <a:ext cx="771530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Закончи пословицу:</a:t>
            </a:r>
            <a:endParaRPr lang="ru-RU" sz="4400" b="1" u="sng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357222" y="3786189"/>
            <a:ext cx="721523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Человек без друзей, что …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5286388"/>
            <a:ext cx="650082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Дружба не гриб, в лесу…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3" name="Рисунок 12" descr="F:\CLIPART8\J0343363.WM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1357298"/>
            <a:ext cx="2071702" cy="1724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F:\CLIPART8\J0343397.WM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3214686"/>
            <a:ext cx="207170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Дружба детский музыкальный клип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9144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686800" cy="18287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1785926"/>
            <a:ext cx="7215238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Ребята, давайте жить дружно!</a:t>
            </a:r>
            <a:endParaRPr lang="ru-RU" sz="80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285852" y="1928802"/>
            <a:ext cx="6329378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F:\010340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71480"/>
            <a:ext cx="2286003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639</TotalTime>
  <Words>323</Words>
  <Application>Microsoft Office PowerPoint</Application>
  <PresentationFormat>Экран (4:3)</PresentationFormat>
  <Paragraphs>108</Paragraphs>
  <Slides>23</Slides>
  <Notes>3</Notes>
  <HiddenSlides>0</HiddenSlides>
  <MMClips>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Поговорим    о</vt:lpstr>
      <vt:lpstr>Д Р У Ж Б А</vt:lpstr>
      <vt:lpstr>Слайд 3</vt:lpstr>
      <vt:lpstr>Слайд 4</vt:lpstr>
      <vt:lpstr>ТОВАРИЩ - человек, близкий кому-нибудь по общности взглядов, деятельности, условий жизни. </vt:lpstr>
      <vt:lpstr>Что такое дружба, каждый знает?.. Может быть, и спрашивать смешно? Ну а все же, что обозначает это слово? Значит что оно?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Классный час в технологии ТРКМ</dc:title>
  <dc:creator>маша</dc:creator>
  <cp:lastModifiedBy>Acer PB</cp:lastModifiedBy>
  <cp:revision>87</cp:revision>
  <dcterms:created xsi:type="dcterms:W3CDTF">2012-04-14T12:44:56Z</dcterms:created>
  <dcterms:modified xsi:type="dcterms:W3CDTF">2016-02-02T14:36:37Z</dcterms:modified>
</cp:coreProperties>
</file>